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7" r:id="rId2"/>
    <p:sldId id="338" r:id="rId3"/>
    <p:sldId id="341" r:id="rId4"/>
    <p:sldId id="344" r:id="rId5"/>
    <p:sldId id="316" r:id="rId6"/>
  </p:sldIdLst>
  <p:sldSz cx="9144000" cy="6858000" type="screen4x3"/>
  <p:notesSz cx="6797675" cy="9928225"/>
  <p:defaultTextStyle>
    <a:defPPr>
      <a:defRPr lang="ru-RU"/>
    </a:defPPr>
    <a:lvl1pPr marL="0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5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2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56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42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28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12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96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84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9B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265" autoAdjust="0"/>
  </p:normalViewPr>
  <p:slideViewPr>
    <p:cSldViewPr>
      <p:cViewPr varScale="1">
        <p:scale>
          <a:sx n="111" d="100"/>
          <a:sy n="111" d="100"/>
        </p:scale>
        <p:origin x="1008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6" y="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71A4DC-7A30-4DB7-8082-7F3079FF7EDE}" type="datetimeFigureOut">
              <a:rPr lang="ru-RU" smtClean="0"/>
              <a:t>02.12.2020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943009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6" y="943009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115C8-672F-49C7-B278-E772B2FE9B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199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A3EFBB-093F-42DB-91BB-1383EA1A3B5E}" type="datetimeFigureOut">
              <a:rPr lang="ru-RU" smtClean="0"/>
              <a:pPr/>
              <a:t>02.12.2020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9" y="4715907"/>
            <a:ext cx="5438140" cy="4467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3009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3009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DBABED-2F8F-4705-BE54-51D2F00656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139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5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2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56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42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28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12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96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84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DBABED-2F8F-4705-BE54-51D2F006560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190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Благодарю за внимание!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DBABED-2F8F-4705-BE54-51D2F0065607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791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5A016-9A49-4C3D-8A75-36A4EEB766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78A68-7ABA-4459-95D1-3376EA9892F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BF32-5B8F-4E47-98C3-583FB4D9142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12/2/2020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819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9E5FC-6616-4E64-BBC9-B52CFFA5A09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5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6D338-A2F5-4E34-B1A0-FF564FD00F5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0C20-CF92-4CF5-8B3C-685D586DE0C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5" indent="0">
              <a:buNone/>
              <a:defRPr sz="2000" b="1"/>
            </a:lvl2pPr>
            <a:lvl3pPr marL="914372" indent="0">
              <a:buNone/>
              <a:defRPr sz="1800" b="1"/>
            </a:lvl3pPr>
            <a:lvl4pPr marL="1371556" indent="0">
              <a:buNone/>
              <a:defRPr sz="1600" b="1"/>
            </a:lvl4pPr>
            <a:lvl5pPr marL="1828742" indent="0">
              <a:buNone/>
              <a:defRPr sz="1600" b="1"/>
            </a:lvl5pPr>
            <a:lvl6pPr marL="2285928" indent="0">
              <a:buNone/>
              <a:defRPr sz="1600" b="1"/>
            </a:lvl6pPr>
            <a:lvl7pPr marL="2743112" indent="0">
              <a:buNone/>
              <a:defRPr sz="1600" b="1"/>
            </a:lvl7pPr>
            <a:lvl8pPr marL="3200296" indent="0">
              <a:buNone/>
              <a:defRPr sz="1600" b="1"/>
            </a:lvl8pPr>
            <a:lvl9pPr marL="365748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5" indent="0">
              <a:buNone/>
              <a:defRPr sz="2000" b="1"/>
            </a:lvl2pPr>
            <a:lvl3pPr marL="914372" indent="0">
              <a:buNone/>
              <a:defRPr sz="1800" b="1"/>
            </a:lvl3pPr>
            <a:lvl4pPr marL="1371556" indent="0">
              <a:buNone/>
              <a:defRPr sz="1600" b="1"/>
            </a:lvl4pPr>
            <a:lvl5pPr marL="1828742" indent="0">
              <a:buNone/>
              <a:defRPr sz="1600" b="1"/>
            </a:lvl5pPr>
            <a:lvl6pPr marL="2285928" indent="0">
              <a:buNone/>
              <a:defRPr sz="1600" b="1"/>
            </a:lvl6pPr>
            <a:lvl7pPr marL="2743112" indent="0">
              <a:buNone/>
              <a:defRPr sz="1600" b="1"/>
            </a:lvl7pPr>
            <a:lvl8pPr marL="3200296" indent="0">
              <a:buNone/>
              <a:defRPr sz="1600" b="1"/>
            </a:lvl8pPr>
            <a:lvl9pPr marL="365748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9E017-98FE-46A1-B017-FB3F1821B06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60520-5EFC-4968-841C-0E60DEB8AFF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5C2BD-8427-4085-840F-15ACEC516D6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5" indent="0">
              <a:buNone/>
              <a:defRPr sz="1200"/>
            </a:lvl2pPr>
            <a:lvl3pPr marL="914372" indent="0">
              <a:buNone/>
              <a:defRPr sz="1000"/>
            </a:lvl3pPr>
            <a:lvl4pPr marL="1371556" indent="0">
              <a:buNone/>
              <a:defRPr sz="900"/>
            </a:lvl4pPr>
            <a:lvl5pPr marL="1828742" indent="0">
              <a:buNone/>
              <a:defRPr sz="900"/>
            </a:lvl5pPr>
            <a:lvl6pPr marL="2285928" indent="0">
              <a:buNone/>
              <a:defRPr sz="900"/>
            </a:lvl6pPr>
            <a:lvl7pPr marL="2743112" indent="0">
              <a:buNone/>
              <a:defRPr sz="900"/>
            </a:lvl7pPr>
            <a:lvl8pPr marL="3200296" indent="0">
              <a:buNone/>
              <a:defRPr sz="900"/>
            </a:lvl8pPr>
            <a:lvl9pPr marL="3657484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3E705-FDE3-4BD7-9776-43C55549802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5" indent="0">
              <a:buNone/>
              <a:defRPr sz="2800"/>
            </a:lvl2pPr>
            <a:lvl3pPr marL="914372" indent="0">
              <a:buNone/>
              <a:defRPr sz="2400"/>
            </a:lvl3pPr>
            <a:lvl4pPr marL="1371556" indent="0">
              <a:buNone/>
              <a:defRPr sz="2000"/>
            </a:lvl4pPr>
            <a:lvl5pPr marL="1828742" indent="0">
              <a:buNone/>
              <a:defRPr sz="2000"/>
            </a:lvl5pPr>
            <a:lvl6pPr marL="2285928" indent="0">
              <a:buNone/>
              <a:defRPr sz="2000"/>
            </a:lvl6pPr>
            <a:lvl7pPr marL="2743112" indent="0">
              <a:buNone/>
              <a:defRPr sz="2000"/>
            </a:lvl7pPr>
            <a:lvl8pPr marL="3200296" indent="0">
              <a:buNone/>
              <a:defRPr sz="2000"/>
            </a:lvl8pPr>
            <a:lvl9pPr marL="3657484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5" indent="0">
              <a:buNone/>
              <a:defRPr sz="1200"/>
            </a:lvl2pPr>
            <a:lvl3pPr marL="914372" indent="0">
              <a:buNone/>
              <a:defRPr sz="1000"/>
            </a:lvl3pPr>
            <a:lvl4pPr marL="1371556" indent="0">
              <a:buNone/>
              <a:defRPr sz="900"/>
            </a:lvl4pPr>
            <a:lvl5pPr marL="1828742" indent="0">
              <a:buNone/>
              <a:defRPr sz="900"/>
            </a:lvl5pPr>
            <a:lvl6pPr marL="2285928" indent="0">
              <a:buNone/>
              <a:defRPr sz="900"/>
            </a:lvl6pPr>
            <a:lvl7pPr marL="2743112" indent="0">
              <a:buNone/>
              <a:defRPr sz="900"/>
            </a:lvl7pPr>
            <a:lvl8pPr marL="3200296" indent="0">
              <a:buNone/>
              <a:defRPr sz="900"/>
            </a:lvl8pPr>
            <a:lvl9pPr marL="3657484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A9998-4D7D-4BB4-8A6A-C5A4840E096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6" tIns="45720" rIns="91436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36" tIns="45720" rIns="91436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36" tIns="45720" rIns="91436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B3ABB-AC85-4F44-9C74-D0213B45DCA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36" tIns="45720" rIns="91436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36" tIns="45720" rIns="91436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defTabSz="91437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9" indent="-342889" algn="l" defTabSz="91437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6" indent="-285742" algn="l" defTabSz="91437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4" indent="-228592" algn="l" defTabSz="91437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8" indent="-228592" algn="l" defTabSz="91437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34" indent="-228592" algn="l" defTabSz="91437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20" indent="-228592" algn="l" defTabSz="91437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4" indent="-228592" algn="l" defTabSz="91437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8" indent="-228592" algn="l" defTabSz="91437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76" indent="-228592" algn="l" defTabSz="91437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5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2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6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42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8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12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6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84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ctrTitle"/>
          </p:nvPr>
        </p:nvSpPr>
        <p:spPr>
          <a:xfrm>
            <a:off x="4211960" y="309823"/>
            <a:ext cx="5030755" cy="4697695"/>
          </a:xfrm>
        </p:spPr>
        <p:txBody>
          <a:bodyPr vert="horz" lIns="91436" tIns="45720" rIns="91436" bIns="45720" rtlCol="0" anchor="ctr">
            <a:noAutofit/>
          </a:bodyPr>
          <a:lstStyle/>
          <a:p>
            <a:pPr indent="20638"/>
            <a:r>
              <a:rPr lang="ru-RU" sz="3600" b="1" dirty="0"/>
              <a:t>Методические рекомендации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«</a:t>
            </a:r>
            <a:r>
              <a:rPr lang="kk-KZ" sz="3600" b="1" dirty="0"/>
              <a:t>Использование </a:t>
            </a:r>
            <a:r>
              <a:rPr lang="ru-RU" sz="3600" b="1" dirty="0" err="1"/>
              <a:t>рефсета</a:t>
            </a:r>
            <a:r>
              <a:rPr lang="en-US" sz="3600" b="1" dirty="0"/>
              <a:t> General/Family Practice SNOMED CT </a:t>
            </a:r>
            <a:r>
              <a:rPr lang="ru-RU" sz="3600" b="1"/>
              <a:t/>
            </a:r>
            <a:br>
              <a:rPr lang="ru-RU" sz="3600" b="1"/>
            </a:br>
            <a:r>
              <a:rPr lang="ru-RU" sz="3600" b="1"/>
              <a:t>в ежедневной практике врача ПМСП</a:t>
            </a:r>
            <a:r>
              <a:rPr lang="ru-RU" sz="2800" b="1"/>
              <a:t>»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779912" y="6309320"/>
            <a:ext cx="5364088" cy="432050"/>
          </a:xfrm>
          <a:prstGeom prst="rect">
            <a:avLst/>
          </a:prstGeom>
        </p:spPr>
        <p:txBody>
          <a:bodyPr vert="horz" lIns="91436" tIns="45720" rIns="91436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1600" b="1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Нур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-Султан, 2020г.</a:t>
            </a:r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1F3FE1CE-6E2F-4CE7-A508-13B0905FE5A0}"/>
              </a:ext>
            </a:extLst>
          </p:cNvPr>
          <p:cNvSpPr/>
          <p:nvPr/>
        </p:nvSpPr>
        <p:spPr>
          <a:xfrm>
            <a:off x="4090066" y="0"/>
            <a:ext cx="227171" cy="2160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ject 7">
            <a:extLst>
              <a:ext uri="{FF2B5EF4-FFF2-40B4-BE49-F238E27FC236}">
                <a16:creationId xmlns:a16="http://schemas.microsoft.com/office/drawing/2014/main" id="{EDEC62A8-9B79-4A86-A4A9-0E7C3336EA54}"/>
              </a:ext>
            </a:extLst>
          </p:cNvPr>
          <p:cNvSpPr/>
          <p:nvPr/>
        </p:nvSpPr>
        <p:spPr>
          <a:xfrm>
            <a:off x="4090066" y="2160270"/>
            <a:ext cx="227171" cy="2160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2992542D-F72B-40D8-A52D-E68091BEAA3D}"/>
              </a:ext>
            </a:extLst>
          </p:cNvPr>
          <p:cNvSpPr/>
          <p:nvPr/>
        </p:nvSpPr>
        <p:spPr>
          <a:xfrm>
            <a:off x="4067944" y="4320539"/>
            <a:ext cx="383460" cy="974000"/>
          </a:xfrm>
          <a:prstGeom prst="rect">
            <a:avLst/>
          </a:prstGeom>
          <a:blipFill>
            <a:blip r:embed="rId4" cstate="print"/>
            <a:stretch>
              <a:fillRect l="-1" t="-2" r="30832" b="-162501"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76927FA8-FEBB-41C0-9D0C-2BCB1AF41219}"/>
              </a:ext>
            </a:extLst>
          </p:cNvPr>
          <p:cNvSpPr/>
          <p:nvPr/>
        </p:nvSpPr>
        <p:spPr>
          <a:xfrm>
            <a:off x="4067944" y="5294539"/>
            <a:ext cx="383460" cy="974000"/>
          </a:xfrm>
          <a:prstGeom prst="rect">
            <a:avLst/>
          </a:prstGeom>
          <a:blipFill>
            <a:blip r:embed="rId4" cstate="print"/>
            <a:stretch>
              <a:fillRect l="-1" t="-2" r="30832" b="-162501"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59D138BA-FAA0-4599-9F04-59845B69F1A7}"/>
              </a:ext>
            </a:extLst>
          </p:cNvPr>
          <p:cNvSpPr/>
          <p:nvPr/>
        </p:nvSpPr>
        <p:spPr>
          <a:xfrm>
            <a:off x="4067944" y="5868580"/>
            <a:ext cx="383460" cy="974000"/>
          </a:xfrm>
          <a:prstGeom prst="rect">
            <a:avLst/>
          </a:prstGeom>
          <a:blipFill>
            <a:blip r:embed="rId4" cstate="print"/>
            <a:stretch>
              <a:fillRect l="-1" t="-2" r="30832" b="-162501"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1256794" y="340157"/>
            <a:ext cx="7887206" cy="441853"/>
          </a:xfrm>
          <a:prstGeom prst="rect">
            <a:avLst/>
          </a:prstGeom>
        </p:spPr>
        <p:txBody>
          <a:bodyPr vert="horz" wrap="square" lIns="0" tIns="10860" rIns="0" bIns="0" rtlCol="0" anchor="ctr">
            <a:spAutoFit/>
          </a:bodyPr>
          <a:lstStyle/>
          <a:p>
            <a:pPr marL="10860" marR="4344">
              <a:spcBef>
                <a:spcPts val="86"/>
              </a:spcBef>
            </a:pPr>
            <a:r>
              <a:rPr lang="ru-RU" sz="2800" b="1" spc="-60" dirty="0" err="1" smtClean="0">
                <a:solidFill>
                  <a:schemeClr val="accent5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Рефсет</a:t>
            </a:r>
            <a:r>
              <a:rPr lang="ru-RU" sz="2800" b="1" spc="-60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sz="2800" b="1" spc="-60" dirty="0">
                <a:solidFill>
                  <a:schemeClr val="accent5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GP</a:t>
            </a:r>
            <a:r>
              <a:rPr lang="ru-RU" sz="2800" b="1" spc="-60" dirty="0">
                <a:solidFill>
                  <a:schemeClr val="accent5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/</a:t>
            </a:r>
            <a:r>
              <a:rPr lang="en-US" sz="2800" b="1" spc="-60" dirty="0">
                <a:solidFill>
                  <a:schemeClr val="accent5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FP SNOMED CT</a:t>
            </a:r>
            <a:endParaRPr sz="2800" b="1" spc="-60" dirty="0">
              <a:solidFill>
                <a:schemeClr val="accent5">
                  <a:lumMod val="75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9699" y="1412776"/>
            <a:ext cx="8889268" cy="1569660"/>
          </a:xfrm>
          <a:prstGeom prst="rect">
            <a:avLst/>
          </a:prstGeom>
          <a:noFill/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SNOMED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CT </a:t>
            </a:r>
            <a:r>
              <a:rPr lang="ru-RU" dirty="0"/>
              <a:t>– </a:t>
            </a:r>
            <a:r>
              <a:rPr lang="ru-RU" sz="2400" dirty="0"/>
              <a:t>это систематизированная машинно-обрабатываемая медицинская номенклатура, являющаяся одним из наиболее полных, точных и одновременно сложных клинических медицинских терминологических продуктов в мире</a:t>
            </a:r>
            <a:r>
              <a:rPr lang="ru-RU" sz="2400" dirty="0" smtClean="0"/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08507" y="3501008"/>
            <a:ext cx="873165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Рефсет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GP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/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FP SNOMED CT </a:t>
            </a:r>
            <a:r>
              <a:rPr lang="ru-RU" sz="2400" dirty="0"/>
              <a:t>- подмножество концептов SNOMED необходимых для</a:t>
            </a:r>
            <a:r>
              <a:rPr lang="ru-RU" sz="2400" b="1" i="1" dirty="0"/>
              <a:t> </a:t>
            </a:r>
            <a:r>
              <a:rPr lang="ru-RU" sz="2400" dirty="0"/>
              <a:t>применения в определенном контексте. </a:t>
            </a:r>
            <a:endParaRPr lang="ru-RU" sz="2400" dirty="0" smtClean="0"/>
          </a:p>
          <a:p>
            <a:pPr algn="just">
              <a:spcAft>
                <a:spcPts val="600"/>
              </a:spcAft>
            </a:pPr>
            <a:r>
              <a:rPr lang="ru-RU" sz="2400" dirty="0" err="1"/>
              <a:t>Рефсет</a:t>
            </a:r>
            <a:r>
              <a:rPr lang="ru-RU" sz="2400" dirty="0"/>
              <a:t> GP/FP SNOMED CT предназначен для использования в клинических условиях общей/семейной практики в электронных медицинских записях и электронных паспортах здоровья. </a:t>
            </a:r>
            <a:endParaRPr lang="ru-RU" sz="2400" dirty="0" smtClean="0"/>
          </a:p>
          <a:p>
            <a:pPr algn="just">
              <a:spcAft>
                <a:spcPts val="600"/>
              </a:spcAft>
            </a:pPr>
            <a:r>
              <a:rPr lang="ru-RU" sz="2400" dirty="0" smtClean="0"/>
              <a:t>Он </a:t>
            </a:r>
            <a:r>
              <a:rPr lang="ru-RU" sz="2400" dirty="0"/>
              <a:t>содержит </a:t>
            </a:r>
            <a:r>
              <a:rPr lang="ru-RU" sz="2400" dirty="0" smtClean="0"/>
              <a:t>более 4 000 </a:t>
            </a:r>
            <a:r>
              <a:rPr lang="ru-RU" sz="2400" dirty="0"/>
              <a:t>концептов SNOMED CT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4528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9"/>
          <p:cNvSpPr txBox="1">
            <a:spLocks/>
          </p:cNvSpPr>
          <p:nvPr/>
        </p:nvSpPr>
        <p:spPr>
          <a:xfrm>
            <a:off x="1835696" y="340158"/>
            <a:ext cx="6984776" cy="441853"/>
          </a:xfrm>
          <a:prstGeom prst="rect">
            <a:avLst/>
          </a:prstGeom>
        </p:spPr>
        <p:txBody>
          <a:bodyPr vert="horz" wrap="square" lIns="0" tIns="10860" rIns="0" bIns="0" rtlCol="0" anchor="ctr">
            <a:spAutoFit/>
          </a:bodyPr>
          <a:lstStyle>
            <a:lvl1pPr algn="ctr" defTabSz="914372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0860" marR="4344">
              <a:spcBef>
                <a:spcPts val="86"/>
              </a:spcBef>
            </a:pPr>
            <a:r>
              <a:rPr lang="ru-RU" sz="2800" b="1" spc="-60" dirty="0" err="1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Рефсет</a:t>
            </a:r>
            <a:r>
              <a:rPr lang="ru-RU" sz="2800" b="1" spc="-60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sz="2800" b="1" spc="-60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GP</a:t>
            </a:r>
            <a:r>
              <a:rPr lang="ru-RU" sz="2800" b="1" spc="-60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/</a:t>
            </a:r>
            <a:r>
              <a:rPr lang="en-US" sz="2800" b="1" spc="-60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FP SNOMED CT</a:t>
            </a:r>
            <a:endParaRPr lang="ru-RU" sz="2800" b="1" spc="-60" dirty="0">
              <a:solidFill>
                <a:schemeClr val="accent5">
                  <a:lumMod val="75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5" name="image3.png" descr="C:\Users\Zhanat\Desktop\РЕФСЕТ ФИНИШЬ.PNG"/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755576" y="1556792"/>
            <a:ext cx="7992888" cy="4510748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91196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 txBox="1">
            <a:spLocks/>
          </p:cNvSpPr>
          <p:nvPr/>
        </p:nvSpPr>
        <p:spPr>
          <a:xfrm>
            <a:off x="251520" y="1363544"/>
            <a:ext cx="8712968" cy="504056"/>
          </a:xfrm>
          <a:prstGeom prst="rect">
            <a:avLst/>
          </a:prstGeom>
          <a:ln w="28575">
            <a:solidFill>
              <a:srgbClr val="129BA6"/>
            </a:solidFill>
            <a:prstDash val="sysDash"/>
          </a:ln>
        </p:spPr>
        <p:txBody>
          <a:bodyPr vert="horz" lIns="91436" tIns="45720" rIns="91436" bIns="45720" rtlCol="0" anchor="ctr">
            <a:noAutofit/>
          </a:bodyPr>
          <a:lstStyle>
            <a:lvl1pPr algn="ctr" defTabSz="914372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600" b="1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Классифицирование </a:t>
            </a:r>
            <a:r>
              <a:rPr lang="ru-RU" sz="1600" b="1" spc="-60" dirty="0">
                <a:latin typeface="Arial" panose="020B0604020202020204" pitchFamily="34" charset="0"/>
                <a:cs typeface="Arial" panose="020B0604020202020204" pitchFamily="34" charset="0"/>
              </a:rPr>
              <a:t>данные 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48699" y="1988840"/>
            <a:ext cx="8712968" cy="504056"/>
          </a:xfrm>
          <a:prstGeom prst="rect">
            <a:avLst/>
          </a:prstGeom>
          <a:ln w="28575">
            <a:solidFill>
              <a:srgbClr val="129BA6"/>
            </a:solidFill>
            <a:prstDash val="sysDash"/>
          </a:ln>
        </p:spPr>
        <p:txBody>
          <a:bodyPr vert="horz" lIns="91436" tIns="45720" rIns="91436" bIns="45720" rtlCol="0" anchor="ctr">
            <a:noAutofit/>
          </a:bodyPr>
          <a:lstStyle>
            <a:lvl1pPr algn="ctr" defTabSz="914372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600" b="1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Эффективные </a:t>
            </a:r>
            <a:r>
              <a:rPr lang="ru-RU" sz="1600" b="1" spc="-60" dirty="0">
                <a:latin typeface="Arial" panose="020B0604020202020204" pitchFamily="34" charset="0"/>
                <a:cs typeface="Arial" panose="020B0604020202020204" pitchFamily="34" charset="0"/>
              </a:rPr>
              <a:t>исследования / анализы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51520" y="2636912"/>
            <a:ext cx="8712968" cy="504056"/>
          </a:xfrm>
          <a:prstGeom prst="rect">
            <a:avLst/>
          </a:prstGeom>
          <a:ln w="28575">
            <a:solidFill>
              <a:srgbClr val="129BA6"/>
            </a:solidFill>
            <a:prstDash val="sysDash"/>
          </a:ln>
        </p:spPr>
        <p:txBody>
          <a:bodyPr vert="horz" lIns="91436" tIns="45720" rIns="91436" bIns="45720" rtlCol="0" anchor="ctr">
            <a:noAutofit/>
          </a:bodyPr>
          <a:lstStyle>
            <a:lvl1pPr algn="ctr" defTabSz="914372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600" b="1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Экономия времени </a:t>
            </a:r>
            <a:r>
              <a:rPr lang="ru-RU" sz="1600" b="1" spc="-60" dirty="0">
                <a:latin typeface="Arial" panose="020B0604020202020204" pitchFamily="34" charset="0"/>
                <a:cs typeface="Arial" panose="020B0604020202020204" pitchFamily="34" charset="0"/>
              </a:rPr>
              <a:t>на внесение информации 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48699" y="3284984"/>
            <a:ext cx="8712968" cy="600601"/>
          </a:xfrm>
          <a:prstGeom prst="rect">
            <a:avLst/>
          </a:prstGeom>
          <a:ln w="28575">
            <a:solidFill>
              <a:srgbClr val="129BA6"/>
            </a:solidFill>
            <a:prstDash val="sysDash"/>
          </a:ln>
        </p:spPr>
        <p:txBody>
          <a:bodyPr vert="horz" lIns="91436" tIns="45720" rIns="91436" bIns="45720" rtlCol="0" anchor="ctr">
            <a:noAutofit/>
          </a:bodyPr>
          <a:lstStyle>
            <a:lvl1pPr algn="ctr" defTabSz="914372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600" b="1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Снижение </a:t>
            </a:r>
            <a:r>
              <a:rPr lang="ru-RU" sz="1600" b="1" spc="-60" dirty="0">
                <a:latin typeface="Arial" panose="020B0604020202020204" pitchFamily="34" charset="0"/>
                <a:cs typeface="Arial" panose="020B0604020202020204" pitchFamily="34" charset="0"/>
              </a:rPr>
              <a:t>риск расхождения и нерационального использования понятийных терминов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27622" y="4005064"/>
            <a:ext cx="8712968" cy="504056"/>
          </a:xfrm>
          <a:prstGeom prst="rect">
            <a:avLst/>
          </a:prstGeom>
          <a:ln w="28575">
            <a:solidFill>
              <a:srgbClr val="129BA6"/>
            </a:solidFill>
            <a:prstDash val="sysDash"/>
          </a:ln>
        </p:spPr>
        <p:txBody>
          <a:bodyPr vert="horz" lIns="91436" tIns="45720" rIns="91436" bIns="45720" rtlCol="0" anchor="ctr">
            <a:noAutofit/>
          </a:bodyPr>
          <a:lstStyle>
            <a:lvl1pPr algn="ctr" defTabSz="914372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600" b="1" spc="-60" dirty="0"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sz="1600" b="1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орректно </a:t>
            </a:r>
            <a:r>
              <a:rPr lang="ru-RU" sz="1600" b="1" spc="-60" dirty="0">
                <a:latin typeface="Arial" panose="020B0604020202020204" pitchFamily="34" charset="0"/>
                <a:cs typeface="Arial" panose="020B0604020202020204" pitchFamily="34" charset="0"/>
              </a:rPr>
              <a:t>сформулировать жалобы, данные анамнеза заболевания, жизни и социального положения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27622" y="4653136"/>
            <a:ext cx="8712968" cy="504056"/>
          </a:xfrm>
          <a:prstGeom prst="rect">
            <a:avLst/>
          </a:prstGeom>
          <a:ln w="28575">
            <a:solidFill>
              <a:srgbClr val="129BA6"/>
            </a:solidFill>
            <a:prstDash val="sysDash"/>
          </a:ln>
        </p:spPr>
        <p:txBody>
          <a:bodyPr vert="horz" lIns="91436" tIns="45720" rIns="91436" bIns="45720" rtlCol="0" anchor="ctr">
            <a:noAutofit/>
          </a:bodyPr>
          <a:lstStyle>
            <a:lvl1pPr algn="ctr" defTabSz="914372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600" b="1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Использование единого адаптированного комплекса </a:t>
            </a:r>
            <a:r>
              <a:rPr lang="ru-RU" sz="1600" b="1" spc="-60" dirty="0">
                <a:latin typeface="Arial" panose="020B0604020202020204" pitchFamily="34" charset="0"/>
                <a:cs typeface="Arial" panose="020B0604020202020204" pitchFamily="34" charset="0"/>
              </a:rPr>
              <a:t>для ведения электронных записей в </a:t>
            </a:r>
            <a:r>
              <a:rPr lang="ru-RU" sz="1600" b="1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медицинских информационных системах</a:t>
            </a:r>
            <a:endParaRPr lang="ru-RU" sz="1600" b="1" spc="-6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27622" y="5301208"/>
            <a:ext cx="8712968" cy="504056"/>
          </a:xfrm>
          <a:prstGeom prst="rect">
            <a:avLst/>
          </a:prstGeom>
          <a:ln w="28575">
            <a:solidFill>
              <a:srgbClr val="129BA6"/>
            </a:solidFill>
            <a:prstDash val="sysDash"/>
          </a:ln>
        </p:spPr>
        <p:txBody>
          <a:bodyPr vert="horz" lIns="91436" tIns="45720" rIns="91436" bIns="45720" rtlCol="0" anchor="ctr">
            <a:noAutofit/>
          </a:bodyPr>
          <a:lstStyle>
            <a:lvl1pPr algn="ctr" defTabSz="914372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600" b="1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Позволит предотвратить </a:t>
            </a:r>
            <a:r>
              <a:rPr lang="ru-RU" sz="1600" b="1" spc="-60" dirty="0">
                <a:latin typeface="Arial" panose="020B0604020202020204" pitchFamily="34" charset="0"/>
                <a:cs typeface="Arial" panose="020B0604020202020204" pitchFamily="34" charset="0"/>
              </a:rPr>
              <a:t>видоизменения ведения медицинской записи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27622" y="5949280"/>
            <a:ext cx="8712968" cy="504056"/>
          </a:xfrm>
          <a:prstGeom prst="rect">
            <a:avLst/>
          </a:prstGeom>
          <a:ln w="28575">
            <a:solidFill>
              <a:srgbClr val="129BA6"/>
            </a:solidFill>
            <a:prstDash val="sysDash"/>
          </a:ln>
        </p:spPr>
        <p:txBody>
          <a:bodyPr vert="horz" lIns="91436" tIns="45720" rIns="91436" bIns="45720" rtlCol="0" anchor="ctr">
            <a:noAutofit/>
          </a:bodyPr>
          <a:lstStyle>
            <a:lvl1pPr algn="ctr" defTabSz="914372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600" b="1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Улучшит </a:t>
            </a:r>
            <a:r>
              <a:rPr lang="ru-RU" sz="1600" b="1" spc="-60" dirty="0">
                <a:latin typeface="Arial" panose="020B0604020202020204" pitchFamily="34" charset="0"/>
                <a:cs typeface="Arial" panose="020B0604020202020204" pitchFamily="34" charset="0"/>
              </a:rPr>
              <a:t>понимание между специалистами</a:t>
            </a:r>
          </a:p>
        </p:txBody>
      </p:sp>
      <p:sp>
        <p:nvSpPr>
          <p:cNvPr id="14" name="object 19"/>
          <p:cNvSpPr txBox="1">
            <a:spLocks noGrp="1"/>
          </p:cNvSpPr>
          <p:nvPr>
            <p:ph type="title"/>
          </p:nvPr>
        </p:nvSpPr>
        <p:spPr>
          <a:xfrm>
            <a:off x="1475656" y="44624"/>
            <a:ext cx="7416824" cy="872740"/>
          </a:xfrm>
          <a:prstGeom prst="rect">
            <a:avLst/>
          </a:prstGeom>
        </p:spPr>
        <p:txBody>
          <a:bodyPr vert="horz" wrap="square" lIns="0" tIns="10860" rIns="0" bIns="0" rtlCol="0" anchor="ctr">
            <a:spAutoFit/>
          </a:bodyPr>
          <a:lstStyle/>
          <a:p>
            <a:pPr marL="10860" marR="4344">
              <a:spcBef>
                <a:spcPts val="86"/>
              </a:spcBef>
            </a:pPr>
            <a:r>
              <a:rPr lang="ru-RU" sz="2800" b="1" spc="-60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Возможности внедрения </a:t>
            </a:r>
            <a:br>
              <a:rPr lang="ru-RU" sz="2800" b="1" spc="-60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</a:br>
            <a:r>
              <a:rPr lang="ru-RU" sz="2800" b="1" spc="-60" dirty="0" err="1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Рефсета</a:t>
            </a:r>
            <a:r>
              <a:rPr lang="ru-RU" sz="2800" b="1" spc="-60" dirty="0" smtClean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sz="2800" b="1" spc="-60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GP</a:t>
            </a:r>
            <a:r>
              <a:rPr lang="ru-RU" sz="2800" b="1" spc="-60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/</a:t>
            </a:r>
            <a:r>
              <a:rPr lang="en-US" sz="2800" b="1" spc="-60" dirty="0">
                <a:solidFill>
                  <a:schemeClr val="accent5">
                    <a:lumMod val="75000"/>
                  </a:schemeClr>
                </a:solidFill>
                <a:cs typeface="Arial" panose="020B0604020202020204" pitchFamily="34" charset="0"/>
              </a:rPr>
              <a:t>FP SNOMED CT</a:t>
            </a:r>
            <a:endParaRPr lang="ru-RU" sz="2800" b="1" spc="-60" dirty="0">
              <a:solidFill>
                <a:schemeClr val="accent5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102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/>
              <a:t> </a:t>
            </a:r>
            <a:r>
              <a:rPr lang="ru-RU" dirty="0" smtClean="0"/>
              <a:t>            </a:t>
            </a:r>
            <a:r>
              <a:rPr lang="ru-RU" sz="4400" b="1" spc="-60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+mj-ea"/>
                <a:cs typeface="Arial" pitchFamily="34" charset="0"/>
              </a:rPr>
              <a:t>Спасибо за внимание!</a:t>
            </a:r>
            <a:endParaRPr lang="en-US" sz="4400" b="1" spc="-60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+mj-ea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909096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4033</TotalTime>
  <Words>157</Words>
  <Application>Microsoft Office PowerPoint</Application>
  <PresentationFormat>Экран (4:3)</PresentationFormat>
  <Paragraphs>24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Arial</vt:lpstr>
      <vt:lpstr>Calibri</vt:lpstr>
      <vt:lpstr>1_Тема Office</vt:lpstr>
      <vt:lpstr>Методические рекомендации «Использование рефсета General/Family Practice SNOMED CT  в ежедневной практике врача ПМСП»</vt:lpstr>
      <vt:lpstr>Рефсет GP/FP SNOMED CT</vt:lpstr>
      <vt:lpstr>Презентация PowerPoint</vt:lpstr>
      <vt:lpstr>Возможности внедрения  Рефсета GP/FP SNOMED CT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urimov_r</dc:creator>
  <cp:lastModifiedBy>Гулбану Сарсембайкызы</cp:lastModifiedBy>
  <cp:revision>463</cp:revision>
  <cp:lastPrinted>2020-09-21T10:02:45Z</cp:lastPrinted>
  <dcterms:created xsi:type="dcterms:W3CDTF">2020-06-08T04:54:13Z</dcterms:created>
  <dcterms:modified xsi:type="dcterms:W3CDTF">2020-12-02T03:37:26Z</dcterms:modified>
</cp:coreProperties>
</file>